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9" r:id="rId11"/>
    <p:sldId id="265" r:id="rId12"/>
    <p:sldId id="266" r:id="rId13"/>
    <p:sldId id="267" r:id="rId14"/>
    <p:sldId id="268" r:id="rId15"/>
    <p:sldId id="269" r:id="rId16"/>
    <p:sldId id="270" r:id="rId17"/>
    <p:sldId id="280" r:id="rId18"/>
    <p:sldId id="271" r:id="rId19"/>
    <p:sldId id="272" r:id="rId20"/>
    <p:sldId id="273" r:id="rId21"/>
    <p:sldId id="274" r:id="rId22"/>
    <p:sldId id="275" r:id="rId23"/>
    <p:sldId id="281" r:id="rId24"/>
    <p:sldId id="282" r:id="rId25"/>
    <p:sldId id="278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ctrTitle"/>
          </p:nvPr>
        </p:nvSpPr>
        <p:spPr>
          <a:xfrm>
            <a:off x="4572000" y="1772816"/>
            <a:ext cx="3816424" cy="271220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Психикалық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бұзылулар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мен </a:t>
            </a: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жұмыс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істеу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технологиясы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 </a:t>
            </a:r>
            <a:r>
              <a:rPr lang="ru-RU" sz="3200" b="1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+mn-lt"/>
              </a:rPr>
            </a:br>
            <a:endParaRPr lang="ru-RU" sz="32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784975"/>
            <a:ext cx="69850" cy="73025"/>
          </a:xfrm>
          <a:prstGeom prst="actionButtonBackPrevious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9074150" y="6742113"/>
            <a:ext cx="69850" cy="115887"/>
          </a:xfrm>
          <a:prstGeom prst="actionButtonForwardNex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69850" cy="73025"/>
          </a:xfrm>
          <a:prstGeom prst="actionButtonHome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824" y="1901096"/>
            <a:ext cx="4326176" cy="24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547664" y="548680"/>
            <a:ext cx="6408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latin typeface="Calibri" pitchFamily="34" charset="0"/>
              </a:rPr>
              <a:t>Әл-Фараби атындағы Қазақ ұлттық университеті</a:t>
            </a:r>
            <a:endParaRPr lang="ru-RU" b="1" dirty="0" smtClean="0">
              <a:latin typeface="Calibri" pitchFamily="34" charset="0"/>
            </a:endParaRPr>
          </a:p>
          <a:p>
            <a:pPr algn="ctr"/>
            <a:r>
              <a:rPr lang="ru-RU" b="1" dirty="0" smtClean="0">
                <a:latin typeface="Calibri" pitchFamily="34" charset="0"/>
              </a:rPr>
              <a:t>Философия </a:t>
            </a:r>
            <a:r>
              <a:rPr lang="ru-RU" b="1" dirty="0" err="1" smtClean="0">
                <a:latin typeface="Calibri" pitchFamily="34" charset="0"/>
              </a:rPr>
              <a:t>және саясаттану</a:t>
            </a:r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err="1" smtClean="0">
                <a:latin typeface="Calibri" pitchFamily="34" charset="0"/>
              </a:rPr>
              <a:t>факультеті</a:t>
            </a:r>
            <a:endParaRPr lang="ru-RU" b="1" dirty="0" smtClean="0">
              <a:latin typeface="Calibri" pitchFamily="34" charset="0"/>
            </a:endParaRPr>
          </a:p>
          <a:p>
            <a:pPr algn="ctr"/>
            <a:r>
              <a:rPr lang="ru-RU" b="1" dirty="0" err="1" smtClean="0">
                <a:latin typeface="Calibri" pitchFamily="34" charset="0"/>
              </a:rPr>
              <a:t>Жалпы</a:t>
            </a:r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err="1" smtClean="0">
                <a:latin typeface="Calibri" pitchFamily="34" charset="0"/>
              </a:rPr>
              <a:t>және қолданбалы </a:t>
            </a:r>
            <a:r>
              <a:rPr lang="ru-RU" b="1" dirty="0" smtClean="0">
                <a:latin typeface="Calibri" pitchFamily="34" charset="0"/>
              </a:rPr>
              <a:t>психология </a:t>
            </a:r>
            <a:r>
              <a:rPr lang="ru-RU" b="1" dirty="0" err="1" smtClean="0">
                <a:latin typeface="Calibri" pitchFamily="34" charset="0"/>
              </a:rPr>
              <a:t>кафедрасы</a:t>
            </a:r>
            <a:endParaRPr lang="ru-RU" b="1" dirty="0" smtClean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1720" y="594928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АЛМАТЫ – </a:t>
            </a:r>
            <a:r>
              <a:rPr lang="ru-RU" dirty="0" smtClean="0"/>
              <a:t>2022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422108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Calibri" pitchFamily="34" charset="0"/>
              </a:rPr>
              <a:t>Аға</a:t>
            </a:r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err="1" smtClean="0">
                <a:latin typeface="Calibri" pitchFamily="34" charset="0"/>
              </a:rPr>
              <a:t>о</a:t>
            </a:r>
            <a:r>
              <a:rPr lang="ru-RU" b="1" dirty="0" err="1" smtClean="0">
                <a:latin typeface="Calibri" pitchFamily="34" charset="0"/>
              </a:rPr>
              <a:t>қытушы</a:t>
            </a:r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smtClean="0">
                <a:latin typeface="Calibri" pitchFamily="34" charset="0"/>
              </a:rPr>
              <a:t>:</a:t>
            </a:r>
          </a:p>
          <a:p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err="1" smtClean="0">
                <a:latin typeface="Calibri" pitchFamily="34" charset="0"/>
              </a:rPr>
              <a:t>Борбасова</a:t>
            </a:r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smtClean="0">
                <a:latin typeface="Calibri" pitchFamily="34" charset="0"/>
              </a:rPr>
              <a:t>Г</a:t>
            </a:r>
            <a:r>
              <a:rPr lang="ru-RU" b="1" dirty="0" smtClean="0">
                <a:latin typeface="Calibri" pitchFamily="34" charset="0"/>
              </a:rPr>
              <a:t>.Н.</a:t>
            </a:r>
            <a:endParaRPr lang="ru-RU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64949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әдістерге тән бірқатар ресми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көрсеткіштерге сүйене 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ерекшеленеді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§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тақырыптың жауабы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мінез-құлық тактикасын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таңдаудағы 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еркіндік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§ эксперимент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жүргізуші тарапынан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сыналушыға бағалау қатынасының қандай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сыртқы көрсеткіштерінің болмауы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§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 әлеуметтік ортамен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қарым-қатынасын 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бағалау, 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психикалық функцияны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өлшеу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бірқатар 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қасиеттерді жалпыланған бағалау.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64949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Проективтік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әдістердің жіктелуі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көп; клиникалық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саласындағы мамандар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Е. Т. Соколова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жіктемесі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танымал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(1986):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құрылымдау әдістері (құрастырушы: Роршах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бұлт тесті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құрастыру әдістері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әлем тесті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оның модификациялары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интерпретация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әдістемелері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TAT,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Розенцвейгтің суреттеме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бұзылысы тесті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548680"/>
            <a:ext cx="8363272" cy="55774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толықтыру әдістемелері (Юнгтің ассоциативті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аддитивті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әдістемелер: аяқталмаған сөйлемдер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катарсис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психодрама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проективтік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экспрессияны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рефрактивтік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қолжазбаны, сөйлеу қарым-қатынас ерекшеліктерін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әлем-и-Лопецтің миокинетикалық әдістемесі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шығармашылық өнімдерін 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экспрессивті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адамның, ағаштың, үйдің, отбасының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тестілері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217443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әдістердің негізінде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құру адамның шығармашылық  жұмысында, оның мәлімдемелерінде, айтуларында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тұлғаны сипаттайтын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жасырын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бейсаналық мотивтер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қақтығыстар, тәжірибелер көрінеді 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идея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белгісіздік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жағдайын құруды қамтиды</a:t>
            </a:r>
            <a:r>
              <a:rPr lang="ru-RU" dirty="0" err="1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577483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ТАТ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тақырыптық апперцептивті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тест).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Оны г.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А.Мюррей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Х. Морган 1935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тұлғаның басым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мотивтерін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эмоцияларын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қарым-қатынасы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қақтығыстарының сипатын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диагностикалау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жасаған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Мақсаты: ТАТтың диагностикалық мәні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психологиялық тенденцияны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қолдану мүмкіндігінен тұрады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57748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әрбір жағдайды 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тәжірибеге сәйкес түсіндіруге ұмтылу;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шығармашылық әрекетте саналы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түрде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бейсаналық түрде өз тәжірибелеріне, қажеттіліктеріне, сезімдеріне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сүйену үрдісі.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Осылайша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ТАТ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кестелеріндегі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тақырыптың әңгімелерін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дәрежеде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өмірбаяндық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санауға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Көбінесе бұл әдіс науқасты психотерапияға дайындау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сондай-ақ одан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әрі тереңдетілген психодиагностикалық жұмыстың негізі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Роршах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тестімен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қолданылады.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20688"/>
            <a:ext cx="8363272" cy="550547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терминнің анықтамасы келесідей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тұжырымдалуы 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тақырып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қажеттілік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қысымның үйлесімін қамтитын мінез-құлықтың интегралды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детерминанты. ТАТ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нәтижелерін түсіндірудің түпкі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әрдайым қол жетімді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автор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баланың тәжірибесі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кейінірек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реактивті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 және қайталанатын өмірлік жағдайлар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психопатологиялық көріністердің мағынасын түсіндіруге мүмкіндік беретін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бірыңғай тақырыпты анықтауды қарастырды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433467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Автор 20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нақты қажеттілікті анықтады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8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жасырын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күйге қатысты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Сондай-ақ, оның теориялық моделінде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әртүрлі адамдарда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 түрлі үйлеседі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терминдер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нәтижелерін түсіндіру технологиясын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құруда қолданылды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ТАТ материалы 29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 және ақ суреттермен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бос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кестемен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ұсынылған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 тақырып 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үлкен жиынтықтағы еденге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сәйкес келетін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суретпен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жұмыс істейді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Орыс тіліндегі нұсқаулық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Инструкция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«Перед вами тест на творческое воображение (литературные способности). Ваша задача – составить небольшой рассказ, в котором было бы отражено то, что предшествовало событиям, изображенным на каждой картинке, а также происходящее в данный момент и последствия данной ситуации. Опишите, что чувствуют герои и о чем они думают. Произносите ваши мысли вслух так, как они приходят вам в голову. У вас есть по 5 минут на рассказ по каждой картинке, общее время работы - 50 минут».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Необходимо прочитать инструкцию дважды, а затем попросить испытуемого повторить её вслух. Эксперимент можно начинать только тогда, когда инструкция полностью усвоена и никаких вопросов у испытуемого нет. В ходе опыта инструкция может быть прочитана снова только один раз – после первого рассказа, если испытуемый допустил ошибки. Дальнейшие отступления от инструкции имеют диагностические значение.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Вторая серия исследования проводится как минимум на другой день (или позднее). Процедура в целом остаётся прежней, но в инструкции подчеркивается полная свобода воображения, возможность придумать что-то вроде сказки, мифа, фантастической истории.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50547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Последняя карточка требует специальной инструкции. Экспериментатор говорит: «Перед вами пустая карточка. Представьте, какая на ней могла бы быть картинка, и опишите её в деталях». После того, как субъект опишет придуманное изображение, исследователь говорит: «Теперь расскажите мне историю об этом».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необходимости экспериментатор может задавать испытуемому дополнительные вопросы, например, «О чём сейчас думает этот человек?», «Что произойдет потом?». Следует уточнять, какой именно момент рассказа испытуемого запечатлен на данной картине.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 рассказы испытуемого следует записывать дословно (с помощью диктофона) и фиксировать при этом невербальные проявления. Реже испытуемого просят записать рассказ самостоятельно.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/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8 д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әріс</a:t>
            </a:r>
          </a:p>
          <a:p>
            <a:pPr algn="ctr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салу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жобалау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әдістеме және оларды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практикалық жұмыста қолдану</a:t>
            </a: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Үй Ағаш Адам</a:t>
            </a:r>
            <a:endParaRPr lang="ru-RU" dirty="0"/>
          </a:p>
        </p:txBody>
      </p:sp>
      <p:pic>
        <p:nvPicPr>
          <p:cNvPr id="8194" name="Picture 2" descr="https://www.b17.ru/foto/article/1145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556792"/>
            <a:ext cx="6667500" cy="4714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Қол тесті Вагнер</a:t>
            </a:r>
            <a:endParaRPr lang="ru-RU" dirty="0"/>
          </a:p>
        </p:txBody>
      </p:sp>
      <p:pic>
        <p:nvPicPr>
          <p:cNvPr id="7170" name="Picture 2" descr="https://m.studwood.ru/imag_/13/86386/image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060848"/>
            <a:ext cx="7492955" cy="34754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minakov.com.ru/wp-content/uploads/2020/03/slide-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4664"/>
            <a:ext cx="8327259" cy="6237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Розенцвейг тесты</a:t>
            </a:r>
            <a:endParaRPr lang="ru-RU" dirty="0"/>
          </a:p>
        </p:txBody>
      </p:sp>
      <p:pic>
        <p:nvPicPr>
          <p:cNvPr id="38914" name="Picture 2" descr="https://instryktsiya.ru/pars_docs/refs/4/3417/3417_html_1960f6d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124744"/>
            <a:ext cx="4474830" cy="5434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Роршах тесты</a:t>
            </a:r>
            <a:endParaRPr lang="ru-RU" dirty="0"/>
          </a:p>
        </p:txBody>
      </p:sp>
      <p:pic>
        <p:nvPicPr>
          <p:cNvPr id="39938" name="Picture 2" descr="https://i.pinimg.com/736x/5d/20/8b/5d208bc83467c0647ea12d68cef8a660--rorschach-test-mental-heal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412776"/>
            <a:ext cx="5354216" cy="51359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Әдебиеттер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Рубенштейн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С. Я. Экспериментальные методики патопсихологии и опыт применения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клинике.-М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., 1970.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Соколова Е.Т. Проективные методы исследования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личности.-М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., 1980.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43346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Патопсихологтың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психологиялық әдістерді қолдана 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науқастарды эксперименттік-психологиялық 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Патопсихолог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негізгілері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стандартты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әдістері-эксперименттік-психологиялық әдістер.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әдістер психикалық бұзылулардың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түрлерін анықтауға бағытталған және әр науқас үшін 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таңдалады.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Стандартты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әдістерде нормативтік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шкаласы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психикалық белсенділіктің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сипаттамаларының жай-күйін нормамен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салыстырғанда бағалауға мүмкіндік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Науқаспен кездесуден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бұрын патопсихолог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аурудың тарихын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аурудың 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ағымын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науқастың психикалық мәртебесін зерттейді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. Ауру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тарихын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отырып,психолог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психологиялық және өмірбаяндық талдау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(Б.В. Зейгарник, 1980),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тапсырманы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нақтылауға және алдын-ала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жоспарын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жасауға мүмкіндік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 әдістердің ішінен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патопсихолог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8-10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таңдайды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зерттеудің мақсатын толық ашуға және дәрігердің қойған сұрақтарына жауап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көмектеседі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хаттамалары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түрде сақталады.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науқасты қайта қабылдау 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материалдарын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орналастыру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қажеттілігінен туындайды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Патопсихологиялық тексерудің нәтижесі қорытынды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50547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Патопсихологиялық экспериментті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ұйымдастыру 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ережелер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сақталады: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Эксперимент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 еңбекте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қарым-қатынаста жүзеге асыратын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психикалық белсенділігін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модельдеуі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Экспериментте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бұзылған функциялардың құрылымын және психикалық белсенділіктің қалған формаларын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анықтаңыз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Эксперименталды-психологиялық әдістер психикалық бұзылулардың сапалық сипаттамаларын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ашуға бағытталған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нәтижелері дәл және объективті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түрде жазылады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Алынған мәліметтерді кеңейту үшін тесттер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сауалнамалар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проективтік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 қолданылады.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Проективті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әдістерді басқаша сурет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жобалау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әдістемелері 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аламыз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929411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Проективті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әдістемелер 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қабылдау процесінің белсенділігіне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тенденцияларды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көзқарастарды, эмоционалды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жағдайларды және басқа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ерекшеліктерді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көрсету үшін қолайлы жағдай туғызатын нақты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пластикалық жағдайды құруға негізделген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тұлғаны жанама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зерттеудің әдістер түрлерін түсінеміз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433467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Проективтік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 патопсихологиялық практикада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кең қолданысқа 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Е.Т.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Соколованың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(1986)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пікірінше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проективтік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 мотивацияның бейсаналық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толығымен саналы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нысандарын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бағытталған және бұл мағынада 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психикасының ең жақын аймағына енудің жалғыз психологиялық әдісі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604867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Проективті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әдістемелердің ерекше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жатқызады: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Стимулды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материалының анықталмағандығы (әлсіз құрылымдалған стимулдар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нұсқаулар, соның арқасында тақырып жауап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мінез-құлық тактикасын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таңдауда 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еркіндікке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Экспериментатор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тарапынан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қатынасының болмауы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ізгілік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атмосферасы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тақырыпқа оның жауаптарында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диагностикалық маңызы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нәрсеге 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аудармауға мүмкіндік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Жауапты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таңдаудағы шексіздік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(бұл диагностикалық әдіс 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проективтік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әдістемені бағалауға ерекше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тәсілді талап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оларға дәстүрлі тестілер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әзірленген валидтілік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сенімділік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критерийлері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қолданылмайды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Психикалық функцияны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өлшеу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әлеуметтік ортамен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қарым-қатынасындағы тұлғаның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модус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өлшеу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1057</Words>
  <Application>Microsoft Office PowerPoint</Application>
  <PresentationFormat>Экран (4:3)</PresentationFormat>
  <Paragraphs>60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Тема Office</vt:lpstr>
      <vt:lpstr>Психикалық бұзылулар мен жұмыс істеу технологиясы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Орыс тіліндегі нұсқаулық</vt:lpstr>
      <vt:lpstr>Презентация PowerPoint</vt:lpstr>
      <vt:lpstr>Үй Ағаш Адам</vt:lpstr>
      <vt:lpstr>Қол тесті Вагнер</vt:lpstr>
      <vt:lpstr>Презентация PowerPoint</vt:lpstr>
      <vt:lpstr>Розенцвейг тесты</vt:lpstr>
      <vt:lpstr>Роршах тесты</vt:lpstr>
      <vt:lpstr>Әдебиеттер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Тұлға және мінез-құлық бұзылыстарын бағалау</dc:title>
  <dc:creator>123</dc:creator>
  <cp:lastModifiedBy>user</cp:lastModifiedBy>
  <cp:revision>5</cp:revision>
  <dcterms:created xsi:type="dcterms:W3CDTF">2021-01-15T15:14:44Z</dcterms:created>
  <dcterms:modified xsi:type="dcterms:W3CDTF">2022-01-17T20:13:16Z</dcterms:modified>
</cp:coreProperties>
</file>